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</p:sldIdLst>
  <p:sldSz cx="12192000" cy="6858000"/>
  <p:notesSz cx="6808788" cy="9940925"/>
  <p:custDataLst>
    <p:tags r:id="rId3"/>
  </p:custDataLst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1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BCC3A-5A31-4DAE-9850-3704E3EED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4EFA818-D75B-4F39-BC3C-9DEAF0127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FA98EA-63C2-4B05-8F33-B72493F4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0CF4BA-62DF-4B30-8F89-C9A00024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636F86-6234-4699-8C7F-A2F8E7D06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5979231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AE946-913E-494E-9C95-E453B9EE4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B4BC46-311F-4597-A952-475F8C208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AB1C34-500F-454D-9CB6-1F0FC7F8E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DB46DB-689F-47D3-83E7-76B8125AF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DD08E-3F93-4EAB-AC3E-1BEB895E0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8149480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839AED-E95B-4768-90EF-E6FA383BE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ADB2A1-F1C7-4575-93E0-DDB8BAFC5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237EDF-6061-4BC9-AFD5-9A8714FF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B0D27F-C12D-440D-AF26-B164C1602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00E6A8-41AF-48A4-9520-CFB497459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6326405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6CE42-F1E7-4AD8-8C00-4D9C4AA78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B0A19-8E26-44DD-BDC5-BF4F859AA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F4B2B2-5700-4E8E-8911-7DBBDF475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0BFA87-4ACB-443E-B85A-BFCE1E07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CD2603-5DD8-4F68-B41A-6C30C36D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8714176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7EA41-8D17-4EED-982D-394CCAD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06DD98-F49F-414F-882B-E29AF56B0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622C42-ADC0-4773-8808-7C40C5597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A10F72-5B46-4160-BB03-F47E53A95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0B50FC-5EC8-48A5-9EE6-134CCD33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2049522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81F08-BE10-4EA6-ABC0-DA19079E8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588F1-3A4D-411C-B2F7-806E4275B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5FAD15-CE28-42E6-8B79-2018AE97C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8A808B-CCED-432E-93AC-34EA1E01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91CAE6-8CBC-42B4-A2FA-488F5D51A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28C9CF-A417-4557-8E5E-2574C8D7E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566861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6B964-138C-4349-8B52-199044CF2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2984BE-9858-4F4D-A883-E32805D72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562B7F-3A0B-4C15-954E-0C68FBC9D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2D4A4C-069E-4FA1-8241-68F98C881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779E290-D843-41A7-A1A0-82970C029C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0A17FB3-D6B7-4D57-9878-9793EC2F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D4DB15E-45B7-41B7-A651-D4E075C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898561-213A-4829-87BE-A192B7E25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5248579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12E0F-EA6B-4615-8599-8D400B44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03EAA1-A0A4-4BE4-BD27-28B4721A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E4B723-D00B-4F1C-B272-5BF64BBA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001282-6016-449C-8F68-88069E99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528849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6A8CF26-3F5E-4682-9674-B309C988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02F3E98-7334-4277-920C-5B0A33BC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4D22D3-1802-4B14-B329-BCA58EF6C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425692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DA69A5-69CE-4768-BD80-AC597E3D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99D23-060F-4135-8042-59DE25968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F53E9A-FF26-459A-8281-3C245DA2C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6F48B1-5D48-4C62-B9CF-6EAC3C6A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9404B8-7F10-4F16-93F0-8C7AE340D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E1B35E-9433-4D7D-AB1C-1A3A98B2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7919814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AEE1E-5955-4FC4-BB8A-6E8111092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4263AAD-4F36-4144-B9D4-8B195CDEDA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0CCA62A-9799-4D14-820D-D13B10A08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A44066-D39E-4CF1-94A3-D5E5E4256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D310F0-20C6-4017-9F21-032887B6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865EE4-3AE2-42BC-9999-66F1323CB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274220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B901E-B10E-47B3-AD56-CB9B3F73C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3C0F92-39EE-4AA3-AC38-39C215FD6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560BD-A2EC-4724-9DB6-B18FEF0A1A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EDE10-5118-446B-8632-47761E19C2E8}" type="datetimeFigureOut">
              <a:rPr lang="ru-KZ" smtClean="0"/>
              <a:t>12/24/2025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694B58-CAA2-49EB-B03C-38DE46CC9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F214CD-2829-4A31-B644-65460FE84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5D282-DB03-422B-81F7-60F682BCDC9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559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89B8EC22-3C9C-4EF1-9DB5-62E4103794E6}"/>
              </a:ext>
            </a:extLst>
          </p:cNvPr>
          <p:cNvSpPr/>
          <p:nvPr/>
        </p:nvSpPr>
        <p:spPr>
          <a:xfrm>
            <a:off x="36857" y="2965410"/>
            <a:ext cx="11851197" cy="1266258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90BBDD5F-B5A2-4441-8896-931CDC4C4A29}"/>
              </a:ext>
            </a:extLst>
          </p:cNvPr>
          <p:cNvSpPr/>
          <p:nvPr/>
        </p:nvSpPr>
        <p:spPr>
          <a:xfrm>
            <a:off x="9899596" y="2417543"/>
            <a:ext cx="2135069" cy="415412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en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Corporate Secretary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03C161-B881-451E-99B2-BDC3EE6DE867}"/>
              </a:ext>
            </a:extLst>
          </p:cNvPr>
          <p:cNvSpPr txBox="1"/>
          <p:nvPr/>
        </p:nvSpPr>
        <p:spPr>
          <a:xfrm>
            <a:off x="-740017" y="3162563"/>
            <a:ext cx="184731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en-US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09D29CD6-7CFA-4CA7-A5AD-0BE86F21B687}"/>
              </a:ext>
            </a:extLst>
          </p:cNvPr>
          <p:cNvSpPr txBox="1"/>
          <p:nvPr/>
        </p:nvSpPr>
        <p:spPr>
          <a:xfrm>
            <a:off x="1940265" y="1438265"/>
            <a:ext cx="8179239" cy="5057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en" sz="1600" b="1" i="0" u="none" strike="noStrike">
                <a:solidFill>
                  <a:srgbClr val="18254F"/>
                </a:solidFill>
                <a:latin typeface="Times New Roman"/>
                <a:cs typeface="Times New Roman"/>
              </a:rPr>
              <a:t>Organizational structure of Qazaqstan Investment Corporation JSC </a:t>
            </a:r>
            <a:endParaRPr lang="ru-RU" sz="1200">
              <a:solidFill>
                <a:srgbClr val="1825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3A35142F-E798-422F-93FC-9519FED9E1CA}"/>
              </a:ext>
            </a:extLst>
          </p:cNvPr>
          <p:cNvSpPr/>
          <p:nvPr/>
        </p:nvSpPr>
        <p:spPr>
          <a:xfrm>
            <a:off x="7611562" y="2425039"/>
            <a:ext cx="2116675" cy="296127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en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Internal Audit Service</a:t>
            </a:r>
            <a:endParaRPr lang="ru-RU" sz="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F7A14594-B07C-4614-B7B8-21D9626FA9F5}"/>
              </a:ext>
            </a:extLst>
          </p:cNvPr>
          <p:cNvCxnSpPr/>
          <p:nvPr/>
        </p:nvCxnSpPr>
        <p:spPr>
          <a:xfrm flipH="1">
            <a:off x="104289" y="7704311"/>
            <a:ext cx="144000" cy="1"/>
          </a:xfrm>
          <a:prstGeom prst="line">
            <a:avLst/>
          </a:prstGeom>
          <a:ln w="28575">
            <a:solidFill>
              <a:srgbClr val="7D68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09578F6C-4AB5-4AED-808E-A3F2CF616711}"/>
              </a:ext>
            </a:extLst>
          </p:cNvPr>
          <p:cNvSpPr/>
          <p:nvPr/>
        </p:nvSpPr>
        <p:spPr>
          <a:xfrm>
            <a:off x="2256849" y="2417543"/>
            <a:ext cx="1892171" cy="347832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algn="ctr" rtl="0"/>
            <a:r>
              <a:rPr lang="en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Anti-corruption Compliance Service</a:t>
            </a:r>
            <a:endParaRPr lang="ru-RU" sz="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66AF0205-EA1D-414A-A832-FE7922D3E93F}"/>
              </a:ext>
            </a:extLst>
          </p:cNvPr>
          <p:cNvSpPr/>
          <p:nvPr/>
        </p:nvSpPr>
        <p:spPr>
          <a:xfrm>
            <a:off x="4464281" y="1985210"/>
            <a:ext cx="2832020" cy="75884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4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Board of Directors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A810E00-D94C-46B1-88AB-9949A4F1B025}"/>
              </a:ext>
            </a:extLst>
          </p:cNvPr>
          <p:cNvSpPr/>
          <p:nvPr/>
        </p:nvSpPr>
        <p:spPr>
          <a:xfrm>
            <a:off x="6029885" y="4274346"/>
            <a:ext cx="2833365" cy="392761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</a:t>
            </a:r>
            <a:r>
              <a:rPr lang="en-US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of </a:t>
            </a:r>
            <a:r>
              <a:rPr lang="en-US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Accounting and Reporting</a:t>
            </a:r>
            <a:endParaRPr lang="en" sz="10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C7250BF8-DFE6-4478-A4A9-58190E9E023E}"/>
              </a:ext>
            </a:extLst>
          </p:cNvPr>
          <p:cNvSpPr/>
          <p:nvPr/>
        </p:nvSpPr>
        <p:spPr>
          <a:xfrm>
            <a:off x="4149020" y="3051927"/>
            <a:ext cx="2833365" cy="40292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Chairman of the Management Board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D45515A-E0B9-48FF-B4C2-524D32104C51}"/>
              </a:ext>
            </a:extLst>
          </p:cNvPr>
          <p:cNvSpPr txBox="1"/>
          <p:nvPr/>
        </p:nvSpPr>
        <p:spPr>
          <a:xfrm>
            <a:off x="5037846" y="2666933"/>
            <a:ext cx="124284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 rtl="0"/>
            <a:r>
              <a:rPr lang="en" sz="1800" b="0" i="0" u="none" strike="noStrike">
                <a:latin typeface="Times New Roman"/>
                <a:cs typeface="Times New Roman"/>
              </a:rPr>
              <a:t>Management Board</a:t>
            </a:r>
            <a:endParaRPr lang="ru-KZ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6C2E017-0081-4DB9-9279-272295166EF7}"/>
              </a:ext>
            </a:extLst>
          </p:cNvPr>
          <p:cNvSpPr/>
          <p:nvPr/>
        </p:nvSpPr>
        <p:spPr>
          <a:xfrm>
            <a:off x="6029888" y="5200870"/>
            <a:ext cx="2833362" cy="49090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of Legal </a:t>
            </a:r>
            <a:endParaRPr lang="en-US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Support of Operational activities </a:t>
            </a:r>
            <a:endParaRPr lang="ru-RU" sz="9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BA54C45-A6DF-4DBF-AD93-CAE30E4228FD}"/>
              </a:ext>
            </a:extLst>
          </p:cNvPr>
          <p:cNvSpPr/>
          <p:nvPr/>
        </p:nvSpPr>
        <p:spPr>
          <a:xfrm>
            <a:off x="6029884" y="5812173"/>
            <a:ext cx="2833365" cy="338820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of Legal Support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24A121B-0C09-4F28-8EF8-093C3B8CA756}"/>
              </a:ext>
            </a:extLst>
          </p:cNvPr>
          <p:cNvSpPr/>
          <p:nvPr/>
        </p:nvSpPr>
        <p:spPr>
          <a:xfrm>
            <a:off x="9201300" y="4277299"/>
            <a:ext cx="2833365" cy="31172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of Automation and Digitalization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829369E-94D7-4CC8-AEEE-AFA5DC8EB658}"/>
              </a:ext>
            </a:extLst>
          </p:cNvPr>
          <p:cNvSpPr/>
          <p:nvPr/>
        </p:nvSpPr>
        <p:spPr>
          <a:xfrm>
            <a:off x="1849064" y="3521134"/>
            <a:ext cx="2164431" cy="4702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Deputy Chairman of the Management Board   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68663DBC-195F-40AA-89FA-E43FF2213A75}"/>
              </a:ext>
            </a:extLst>
          </p:cNvPr>
          <p:cNvSpPr/>
          <p:nvPr/>
        </p:nvSpPr>
        <p:spPr>
          <a:xfrm>
            <a:off x="7096292" y="3524949"/>
            <a:ext cx="2164430" cy="4352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Deputy Chairman of the Management Board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23B697E-912A-4AC4-BFD3-FFDFA72AF917}"/>
              </a:ext>
            </a:extLst>
          </p:cNvPr>
          <p:cNvSpPr/>
          <p:nvPr/>
        </p:nvSpPr>
        <p:spPr>
          <a:xfrm>
            <a:off x="2706863" y="4279745"/>
            <a:ext cx="2656508" cy="29662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of Venture Funds</a:t>
            </a:r>
          </a:p>
          <a:p>
            <a:pPr rtl="0"/>
            <a:endParaRPr lang="en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/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762A1898-D1EF-4891-9C8F-8E5781301E3B}"/>
              </a:ext>
            </a:extLst>
          </p:cNvPr>
          <p:cNvSpPr/>
          <p:nvPr/>
        </p:nvSpPr>
        <p:spPr>
          <a:xfrm>
            <a:off x="2706864" y="5205869"/>
            <a:ext cx="2656506" cy="31725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>
                <a:solidFill>
                  <a:srgbClr val="000000"/>
                </a:solidFill>
                <a:latin typeface="Times New Roman"/>
                <a:cs typeface="Times New Roman"/>
              </a:rPr>
              <a:t>Department of Captive Funds</a:t>
            </a:r>
          </a:p>
          <a:p>
            <a:endParaRPr lang="ru-RU" sz="1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A813A871-9109-47DF-838F-C1ABB8B56727}"/>
              </a:ext>
            </a:extLst>
          </p:cNvPr>
          <p:cNvSpPr/>
          <p:nvPr/>
        </p:nvSpPr>
        <p:spPr>
          <a:xfrm>
            <a:off x="9212238" y="4716395"/>
            <a:ext cx="2833365" cy="361273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Risk Management Department </a:t>
            </a:r>
          </a:p>
        </p:txBody>
      </p:sp>
      <p:cxnSp>
        <p:nvCxnSpPr>
          <p:cNvPr id="3" name="Соединитель: уступ 2">
            <a:extLst>
              <a:ext uri="{FF2B5EF4-FFF2-40B4-BE49-F238E27FC236}">
                <a16:creationId xmlns:a16="http://schemas.microsoft.com/office/drawing/2014/main" id="{8B402394-F958-4FCD-9C57-53E8D290F8DA}"/>
              </a:ext>
            </a:extLst>
          </p:cNvPr>
          <p:cNvCxnSpPr/>
          <p:nvPr/>
        </p:nvCxnSpPr>
        <p:spPr>
          <a:xfrm rot="10800000" flipV="1">
            <a:off x="3202934" y="2139659"/>
            <a:ext cx="1248097" cy="234626"/>
          </a:xfrm>
          <a:prstGeom prst="bentConnector2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Соединитель: уступ 6">
            <a:extLst>
              <a:ext uri="{FF2B5EF4-FFF2-40B4-BE49-F238E27FC236}">
                <a16:creationId xmlns:a16="http://schemas.microsoft.com/office/drawing/2014/main" id="{7F1BAE85-65CF-40CF-A72D-F97FE911E37D}"/>
              </a:ext>
            </a:extLst>
          </p:cNvPr>
          <p:cNvCxnSpPr/>
          <p:nvPr/>
        </p:nvCxnSpPr>
        <p:spPr>
          <a:xfrm>
            <a:off x="7296301" y="2180695"/>
            <a:ext cx="3635144" cy="244444"/>
          </a:xfrm>
          <a:prstGeom prst="bentConnector2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BF7D866C-2DF6-42F2-AB57-1F2C164EC5EA}"/>
              </a:ext>
            </a:extLst>
          </p:cNvPr>
          <p:cNvCxnSpPr>
            <a:endCxn id="55" idx="0"/>
          </p:cNvCxnSpPr>
          <p:nvPr/>
        </p:nvCxnSpPr>
        <p:spPr>
          <a:xfrm flipH="1">
            <a:off x="8669900" y="2199302"/>
            <a:ext cx="0" cy="225737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652C9B7-E59B-48B4-B69D-4C14AE54CCE6}"/>
              </a:ext>
            </a:extLst>
          </p:cNvPr>
          <p:cNvSpPr/>
          <p:nvPr/>
        </p:nvSpPr>
        <p:spPr>
          <a:xfrm>
            <a:off x="9201301" y="5181758"/>
            <a:ext cx="2833364" cy="341367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-US" sz="1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Operations and Personnel </a:t>
            </a:r>
            <a:r>
              <a:rPr lang="en-US" sz="1000" dirty="0">
                <a:effectLst/>
              </a:rPr>
              <a:t>Management</a:t>
            </a:r>
            <a:endParaRPr lang="ru-RU" sz="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F5D2DF9F-2B14-41F9-A515-2E3EDDE7E897}"/>
              </a:ext>
            </a:extLst>
          </p:cNvPr>
          <p:cNvSpPr/>
          <p:nvPr/>
        </p:nvSpPr>
        <p:spPr>
          <a:xfrm>
            <a:off x="176289" y="2215400"/>
            <a:ext cx="1881863" cy="5578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ctr" anchorCtr="0">
            <a:noAutofit/>
          </a:bodyPr>
          <a:lstStyle/>
          <a:p>
            <a:pPr rtl="0"/>
            <a:r>
              <a:rPr lang="en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Full–time staff of QIC - 60 units.</a:t>
            </a:r>
            <a:endParaRPr lang="en-US" sz="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Open Sans" pitchFamily="2" charset="0"/>
              <a:cs typeface="Times New Roman" panose="02020603050405020304" pitchFamily="18" charset="0"/>
            </a:endParaRPr>
          </a:p>
          <a:p>
            <a:pPr rtl="0"/>
            <a:r>
              <a:rPr lang="en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Number of departments: 13 </a:t>
            </a:r>
          </a:p>
          <a:p>
            <a:pPr rtl="0"/>
            <a:r>
              <a:rPr lang="en" sz="800" b="1" i="0" u="none" strike="noStrike" dirty="0">
                <a:solidFill>
                  <a:srgbClr val="203864"/>
                </a:solidFill>
                <a:latin typeface="Times New Roman"/>
                <a:ea typeface="Open Sans"/>
                <a:cs typeface="Times New Roman"/>
              </a:rPr>
              <a:t>Number of services accountable to the BD: 3</a:t>
            </a:r>
          </a:p>
          <a:p>
            <a:endParaRPr lang="ru-RU" sz="3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:a16="http://schemas.microsoft.com/office/drawing/2014/main" id="{3D5E555D-957A-4B79-B8CE-C0F9460A52E4}"/>
              </a:ext>
            </a:extLst>
          </p:cNvPr>
          <p:cNvSpPr/>
          <p:nvPr/>
        </p:nvSpPr>
        <p:spPr>
          <a:xfrm>
            <a:off x="2706863" y="4700598"/>
            <a:ext cx="2656507" cy="296629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Portfolio Funds Department</a:t>
            </a:r>
          </a:p>
          <a:p>
            <a:pPr rtl="0"/>
            <a:endParaRPr lang="en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0890F037-194B-4443-A1C3-239738303CB5}"/>
              </a:ext>
            </a:extLst>
          </p:cNvPr>
          <p:cNvSpPr/>
          <p:nvPr/>
        </p:nvSpPr>
        <p:spPr>
          <a:xfrm>
            <a:off x="2706865" y="5810863"/>
            <a:ext cx="2656505" cy="317256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Project Development Department</a:t>
            </a:r>
          </a:p>
          <a:p>
            <a:pPr rtl="0"/>
            <a:endParaRPr lang="en" sz="1000" b="1" i="0" u="none" strike="noStrike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97A2AECE-B122-40DC-99C7-B0B33735F683}"/>
              </a:ext>
            </a:extLst>
          </p:cNvPr>
          <p:cNvSpPr/>
          <p:nvPr/>
        </p:nvSpPr>
        <p:spPr>
          <a:xfrm>
            <a:off x="6029885" y="4723446"/>
            <a:ext cx="2833365" cy="273544"/>
          </a:xfrm>
          <a:prstGeom prst="rect">
            <a:avLst/>
          </a:prstGeom>
          <a:gradFill flip="none" rotWithShape="1">
            <a:gsLst>
              <a:gs pos="8000">
                <a:srgbClr val="ECECEC">
                  <a:shade val="67500"/>
                  <a:satMod val="115000"/>
                </a:srgbClr>
              </a:gs>
              <a:gs pos="25000">
                <a:srgbClr val="D9D9D9"/>
              </a:gs>
              <a:gs pos="6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rtlCol="0" anchor="t" anchorCtr="0">
            <a:noAutofit/>
          </a:bodyPr>
          <a:lstStyle/>
          <a:p>
            <a:pPr rtl="0"/>
            <a:r>
              <a:rPr lang="en" sz="1000" b="1" i="0" u="none" strike="noStrike" dirty="0">
                <a:solidFill>
                  <a:srgbClr val="000000"/>
                </a:solidFill>
                <a:latin typeface="Times New Roman"/>
                <a:cs typeface="Times New Roman"/>
              </a:rPr>
              <a:t>Department of Finance </a:t>
            </a:r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id="{5FD71ECB-9169-42FB-9D0F-24E589F1A39C}"/>
              </a:ext>
            </a:extLst>
          </p:cNvPr>
          <p:cNvSpPr/>
          <p:nvPr/>
        </p:nvSpPr>
        <p:spPr>
          <a:xfrm>
            <a:off x="104288" y="4979570"/>
            <a:ext cx="2164431" cy="52131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Managing Director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72A41E4-C83E-49F0-B738-9FE79DA6982B}"/>
              </a:ext>
            </a:extLst>
          </p:cNvPr>
          <p:cNvSpPr/>
          <p:nvPr/>
        </p:nvSpPr>
        <p:spPr>
          <a:xfrm>
            <a:off x="104289" y="5812173"/>
            <a:ext cx="2164431" cy="521310"/>
          </a:xfrm>
          <a:prstGeom prst="rect">
            <a:avLst/>
          </a:prstGeom>
          <a:solidFill>
            <a:srgbClr val="7D6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Managing Director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1323DF9-367E-4B45-A90D-9F93C4424726}"/>
              </a:ext>
            </a:extLst>
          </p:cNvPr>
          <p:cNvSpPr/>
          <p:nvPr/>
        </p:nvSpPr>
        <p:spPr>
          <a:xfrm>
            <a:off x="8525435" y="56350"/>
            <a:ext cx="3509231" cy="86177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Annex ___ </a:t>
            </a:r>
            <a:br>
              <a:rPr lang="en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to the minutes of the meeting of the Board of </a:t>
            </a:r>
            <a:br>
              <a:rPr lang="en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Qazaqstan Investment Corporation Joint-Stock Company </a:t>
            </a:r>
          </a:p>
          <a:p>
            <a:pPr rtl="0"/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dated "_____" ____________ 2025 </a:t>
            </a:r>
            <a:br>
              <a:rPr lang="en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(Minutes No.    ____) </a:t>
            </a:r>
            <a:endParaRPr lang="ru-KZ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469DBD1-9500-466C-8F93-92A98F74CEBF}"/>
              </a:ext>
            </a:extLst>
          </p:cNvPr>
          <p:cNvSpPr/>
          <p:nvPr/>
        </p:nvSpPr>
        <p:spPr>
          <a:xfrm>
            <a:off x="8561294" y="936731"/>
            <a:ext cx="3437512" cy="70788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rtl="0"/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Approved by the </a:t>
            </a:r>
            <a:br>
              <a:rPr lang="en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decision of the Board of</a:t>
            </a:r>
            <a:br>
              <a:rPr lang="en" sz="1000" b="0" i="0" u="none" strike="noStrike">
                <a:solidFill>
                  <a:srgbClr val="000000"/>
                </a:solidFill>
                <a:latin typeface="Times New Roman"/>
              </a:rPr>
            </a:br>
            <a:r>
              <a:rPr lang="en" sz="1000" b="0" i="0" u="none" strike="noStrike">
                <a:solidFill>
                  <a:srgbClr val="000000"/>
                </a:solidFill>
                <a:latin typeface="Times New Roman"/>
              </a:rPr>
              <a:t> Qazaqstan Investment Corporation Joint-Stock Company dated "_____" ____________ 2025 year (Minutes No.____) </a:t>
            </a:r>
            <a:endParaRPr lang="ru-KZ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A816B987-6E9C-45CD-8357-0A7C13995468}"/>
              </a:ext>
            </a:extLst>
          </p:cNvPr>
          <p:cNvSpPr/>
          <p:nvPr/>
        </p:nvSpPr>
        <p:spPr>
          <a:xfrm>
            <a:off x="4623832" y="3517468"/>
            <a:ext cx="2164431" cy="4702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r>
              <a:rPr lang="en" sz="1100" b="0" i="0" u="none" strike="noStrike">
                <a:solidFill>
                  <a:srgbClr val="FFFFFF"/>
                </a:solidFill>
                <a:latin typeface="Times New Roman"/>
                <a:cs typeface="Times New Roman"/>
              </a:rPr>
              <a:t>Deputy Chairman of the Management Board   </a:t>
            </a:r>
          </a:p>
        </p:txBody>
      </p:sp>
    </p:spTree>
    <p:extLst>
      <p:ext uri="{BB962C8B-B14F-4D97-AF65-F5344CB8AC3E}">
        <p14:creationId xmlns:p14="http://schemas.microsoft.com/office/powerpoint/2010/main" val="222640860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</TotalTime>
  <Words>172</Words>
  <Application>Microsoft Office PowerPoint</Application>
  <PresentationFormat>Широкоэкранный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Gulden Nurmagambetova</dc:creator>
  <cp:lastModifiedBy>Gulnur Maratkyzy</cp:lastModifiedBy>
  <cp:revision>134</cp:revision>
  <cp:lastPrinted>2025-08-29T07:06:18Z</cp:lastPrinted>
  <dcterms:created xsi:type="dcterms:W3CDTF">2021-06-28T06:45:02Z</dcterms:created>
  <dcterms:modified xsi:type="dcterms:W3CDTF">2025-12-24T13:02:47Z</dcterms:modified>
</cp:coreProperties>
</file>